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Chen" userId="402aadac4f3e7383" providerId="LiveId" clId="{41396692-2356-463D-9606-5AF37DA6B80A}"/>
    <pc:docChg chg="custSel modSld">
      <pc:chgData name="William Chen" userId="402aadac4f3e7383" providerId="LiveId" clId="{41396692-2356-463D-9606-5AF37DA6B80A}" dt="2020-09-01T23:14:36.681" v="11" actId="27636"/>
      <pc:docMkLst>
        <pc:docMk/>
      </pc:docMkLst>
      <pc:sldChg chg="modTransition">
        <pc:chgData name="William Chen" userId="402aadac4f3e7383" providerId="LiveId" clId="{41396692-2356-463D-9606-5AF37DA6B80A}" dt="2020-09-01T23:13:35.596" v="2"/>
        <pc:sldMkLst>
          <pc:docMk/>
          <pc:sldMk cId="109857222" sldId="256"/>
        </pc:sldMkLst>
      </pc:sldChg>
      <pc:sldChg chg="modTransition">
        <pc:chgData name="William Chen" userId="402aadac4f3e7383" providerId="LiveId" clId="{41396692-2356-463D-9606-5AF37DA6B80A}" dt="2020-09-01T23:13:33.056" v="1"/>
        <pc:sldMkLst>
          <pc:docMk/>
          <pc:sldMk cId="1108473237" sldId="257"/>
        </pc:sldMkLst>
      </pc:sldChg>
      <pc:sldChg chg="modTransition">
        <pc:chgData name="William Chen" userId="402aadac4f3e7383" providerId="LiveId" clId="{41396692-2356-463D-9606-5AF37DA6B80A}" dt="2020-09-01T23:13:41.902" v="4"/>
        <pc:sldMkLst>
          <pc:docMk/>
          <pc:sldMk cId="1905414175" sldId="258"/>
        </pc:sldMkLst>
      </pc:sldChg>
      <pc:sldChg chg="modSp mod modTransition">
        <pc:chgData name="William Chen" userId="402aadac4f3e7383" providerId="LiveId" clId="{41396692-2356-463D-9606-5AF37DA6B80A}" dt="2020-09-01T23:14:36.681" v="11" actId="27636"/>
        <pc:sldMkLst>
          <pc:docMk/>
          <pc:sldMk cId="4205707880" sldId="259"/>
        </pc:sldMkLst>
        <pc:spChg chg="mod">
          <ac:chgData name="William Chen" userId="402aadac4f3e7383" providerId="LiveId" clId="{41396692-2356-463D-9606-5AF37DA6B80A}" dt="2020-09-01T23:14:36.681" v="11" actId="27636"/>
          <ac:spMkLst>
            <pc:docMk/>
            <pc:sldMk cId="4205707880" sldId="259"/>
            <ac:spMk id="3" creationId="{0BB244F0-696E-479F-8C0D-B2356CDB44EF}"/>
          </ac:spMkLst>
        </pc:spChg>
      </pc:sldChg>
      <pc:sldChg chg="modTransition">
        <pc:chgData name="William Chen" userId="402aadac4f3e7383" providerId="LiveId" clId="{41396692-2356-463D-9606-5AF37DA6B80A}" dt="2020-09-01T23:13:39.363" v="3"/>
        <pc:sldMkLst>
          <pc:docMk/>
          <pc:sldMk cId="3582390325" sldId="260"/>
        </pc:sldMkLst>
      </pc:sldChg>
      <pc:sldChg chg="modTransition">
        <pc:chgData name="William Chen" userId="402aadac4f3e7383" providerId="LiveId" clId="{41396692-2356-463D-9606-5AF37DA6B80A}" dt="2020-09-01T23:13:51.470" v="7"/>
        <pc:sldMkLst>
          <pc:docMk/>
          <pc:sldMk cId="840591581" sldId="262"/>
        </pc:sldMkLst>
      </pc:sldChg>
      <pc:sldChg chg="modTransition">
        <pc:chgData name="William Chen" userId="402aadac4f3e7383" providerId="LiveId" clId="{41396692-2356-463D-9606-5AF37DA6B80A}" dt="2020-09-01T23:13:47.346" v="6"/>
        <pc:sldMkLst>
          <pc:docMk/>
          <pc:sldMk cId="2760872681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8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50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4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9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64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26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98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64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81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oh/computer-and-information-technology/information-security-analysts.htm#tab-2" TargetMode="External"/><Relationship Id="rId7" Type="http://schemas.openxmlformats.org/officeDocument/2006/relationships/hyperlink" Target="https://www.politico.com/story/2013/02/in-cyberwar-wereour-own-worst-enemy-087998" TargetMode="External"/><Relationship Id="rId2" Type="http://schemas.openxmlformats.org/officeDocument/2006/relationships/hyperlink" Target="http://www.investopedia.com/terms/i/information-management-technology-im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uestonesearchchicago.com/are-disaster-recovery-plans-necessary-for-organizations/" TargetMode="External"/><Relationship Id="rId5" Type="http://schemas.openxmlformats.org/officeDocument/2006/relationships/hyperlink" Target="https://learn.canvas.net/courses/37/pages/study-how-do-the-three-types-of-internal-control-activities-safeguard-assets" TargetMode="External"/><Relationship Id="rId4" Type="http://schemas.openxmlformats.org/officeDocument/2006/relationships/hyperlink" Target="http://examples.complianceforge.com/complianceforge-introduction-guide-to-information-security-policy-cybersecurity-program-documenat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ight, person, holding&#10;&#10;Description automatically generated">
            <a:extLst>
              <a:ext uri="{FF2B5EF4-FFF2-40B4-BE49-F238E27FC236}">
                <a16:creationId xmlns:a16="http://schemas.microsoft.com/office/drawing/2014/main" id="{B90108A9-3AD6-48D8-BF6C-C3C6989B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9" r="-1" b="2133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/>
              <a:t>Information Management and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8469" y="5709040"/>
            <a:ext cx="1822055" cy="422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William Chen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63D22-4181-44A4-B609-FE2AD2F3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Security Analyst Responsibilities</a:t>
            </a: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61364E4-BA42-4CE6-8F17-39192F023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" y="747725"/>
            <a:ext cx="5427868" cy="589904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C2DDF-38AF-4628-876E-97C21072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Monitor, prevent, and stop attacks</a:t>
            </a:r>
          </a:p>
          <a:p>
            <a:pPr lvl="1"/>
            <a:r>
              <a:rPr lang="en-US" dirty="0"/>
              <a:t>Look for weaknesses </a:t>
            </a:r>
          </a:p>
          <a:p>
            <a:r>
              <a:rPr lang="en-US" sz="2400"/>
              <a:t>Prepare reports that document security breaches and damages caused by breaches</a:t>
            </a:r>
          </a:p>
          <a:p>
            <a:r>
              <a:rPr lang="en-US" sz="2400"/>
              <a:t>Incident Response Plan</a:t>
            </a:r>
            <a:endParaRPr lang="en-US" sz="2400" dirty="0"/>
          </a:p>
          <a:p>
            <a:pPr lvl="1"/>
            <a:r>
              <a:rPr lang="en-US" sz="2000"/>
              <a:t>Identify the breach</a:t>
            </a:r>
            <a:endParaRPr lang="en-US" sz="2000" dirty="0"/>
          </a:p>
          <a:p>
            <a:pPr lvl="1"/>
            <a:r>
              <a:rPr lang="en-US" sz="2000"/>
              <a:t>Assess the breach</a:t>
            </a:r>
            <a:endParaRPr lang="en-US" sz="2000" dirty="0"/>
          </a:p>
          <a:p>
            <a:pPr lvl="1"/>
            <a:r>
              <a:rPr lang="en-US" sz="2000"/>
              <a:t>Respond to the breach</a:t>
            </a:r>
            <a:endParaRPr lang="en-US" sz="2000" dirty="0"/>
          </a:p>
          <a:p>
            <a:pPr lvl="1"/>
            <a:r>
              <a:rPr lang="en-US" sz="2000"/>
              <a:t>Report and review</a:t>
            </a:r>
            <a:endParaRPr lang="en-US" sz="2000" dirty="0"/>
          </a:p>
          <a:p>
            <a:pPr>
              <a:buFont typeface="Arial"/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847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747DA-2D02-4DED-B29B-C74F8621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IT Security Policies and Standards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C8341-D21E-44DE-A78D-B798C02C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56653"/>
            <a:ext cx="4897033" cy="6362319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5637FF-BF23-4E6D-847A-38F4548B6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Required by most companies</a:t>
            </a:r>
          </a:p>
          <a:p>
            <a:r>
              <a:rPr lang="en-US" sz="2400"/>
              <a:t>Used to protect the data of employees and clients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3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A3181-E5BF-42B1-BD59-DD279292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Disaster Recovery Plan (DRP)</a:t>
            </a:r>
          </a:p>
        </p:txBody>
      </p:sp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920AD3-2085-425A-A69A-DAFEA9E2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5921"/>
            <a:ext cx="5440195" cy="3653269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CDE37-0CF6-402A-9FEC-9EE0F5F8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Set of procedures used to recover and protect a business in the event of a disaster</a:t>
            </a:r>
          </a:p>
          <a:p>
            <a:pPr lvl="1"/>
            <a:r>
              <a:rPr lang="en-US"/>
              <a:t>Natural disasters, cyber-attacks, power outages</a:t>
            </a:r>
          </a:p>
          <a:p>
            <a:r>
              <a:rPr lang="en-US" sz="2400"/>
              <a:t>Prevention</a:t>
            </a:r>
          </a:p>
          <a:p>
            <a:pPr lvl="1"/>
            <a:r>
              <a:rPr lang="en-US" sz="2000"/>
              <a:t>Prevent the disaster from occuring in the first place</a:t>
            </a:r>
            <a:endParaRPr lang="en-US" sz="2000" dirty="0"/>
          </a:p>
          <a:p>
            <a:r>
              <a:rPr lang="en-US" sz="2400"/>
              <a:t>Detection</a:t>
            </a:r>
            <a:endParaRPr lang="en-US" sz="2400" dirty="0"/>
          </a:p>
          <a:p>
            <a:pPr lvl="1"/>
            <a:r>
              <a:rPr lang="en-US" sz="2000"/>
              <a:t>Detect the disaster</a:t>
            </a:r>
            <a:endParaRPr lang="en-US" sz="2000" dirty="0"/>
          </a:p>
          <a:p>
            <a:r>
              <a:rPr lang="en-US" sz="2400"/>
              <a:t>Correction</a:t>
            </a:r>
            <a:endParaRPr lang="en-US" sz="2400" dirty="0"/>
          </a:p>
          <a:p>
            <a:pPr lvl="1"/>
            <a:r>
              <a:rPr lang="en-US" sz="2000"/>
              <a:t>Resolve the issue and update the system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54141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691E6-6EEB-4440-AAB9-CED4C644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Typical person working</a:t>
            </a:r>
          </a:p>
        </p:txBody>
      </p:sp>
      <p:pic>
        <p:nvPicPr>
          <p:cNvPr id="4" name="Picture 4" descr="A young boy using a computer sitting on top of a desk&#10;&#10;Description automatically generated">
            <a:extLst>
              <a:ext uri="{FF2B5EF4-FFF2-40B4-BE49-F238E27FC236}">
                <a16:creationId xmlns:a16="http://schemas.microsoft.com/office/drawing/2014/main" id="{4ED7E7C2-B07E-45D2-BFF5-72168693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3" y="763196"/>
            <a:ext cx="5440195" cy="295130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01436-85E2-460E-AE24-FA0D9ED1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Needs at least a bachelor's degree in computer science or related field</a:t>
            </a:r>
          </a:p>
          <a:p>
            <a:r>
              <a:rPr lang="en-US" sz="2400"/>
              <a:t>Needs to have previous experience</a:t>
            </a:r>
            <a:endParaRPr lang="en-US" sz="2400" dirty="0"/>
          </a:p>
          <a:p>
            <a:r>
              <a:rPr lang="en-US" sz="2400"/>
              <a:t>Median Salary: </a:t>
            </a:r>
            <a:r>
              <a:rPr lang="en-US" sz="2400">
                <a:ea typeface="+mn-lt"/>
                <a:cs typeface="+mn-lt"/>
              </a:rPr>
              <a:t>$99,730 per year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8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C87C1-9844-4937-A032-7BA885B9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Stakeholders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stereo&#10;&#10;Description automatically generated">
            <a:extLst>
              <a:ext uri="{FF2B5EF4-FFF2-40B4-BE49-F238E27FC236}">
                <a16:creationId xmlns:a16="http://schemas.microsoft.com/office/drawing/2014/main" id="{57748E8A-485C-4E21-B8AB-33E26DDD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128618"/>
            <a:ext cx="4777381" cy="44310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75532A-FE10-4F11-B32A-8EA4ABA0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Cybersecurity stakeholders are private and government</a:t>
            </a:r>
          </a:p>
          <a:p>
            <a:pPr lvl="1"/>
            <a:r>
              <a:rPr lang="en-US" sz="2000"/>
              <a:t>Other businesses such as Deloitte, KPMG, Apple, Dell</a:t>
            </a:r>
            <a:endParaRPr lang="en-US" sz="2000" dirty="0"/>
          </a:p>
          <a:p>
            <a:r>
              <a:rPr lang="en-US" sz="2400"/>
              <a:t>Private stakeholders are more successful</a:t>
            </a:r>
          </a:p>
          <a:p>
            <a:r>
              <a:rPr lang="en-US" sz="2400"/>
              <a:t>Lack of salary makes government jobs unappealing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059158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3AEE-BF26-40D6-9668-81F1E1A7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244F0-696E-479F-8C0D-B2356CDB4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113"/>
            <a:ext cx="10515600" cy="543020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www.investopedia.com/terms/i/information-management-technology-imt.asp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https://www.bls.gov/ooh/computer-and-information-technology/information-security-analysts.htm#tab-2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https://www.esboces.org/cms/lib/NY01914091/Centricity/Domain/440/Incident%20Response%20Plan%20Template.6.5.19.pdf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http://examples.complianceforge.com/complianceforge-introduction-guide-to-information-security-policy-cybersecurity-program-documenation.pdf</a:t>
            </a:r>
          </a:p>
          <a:p>
            <a:r>
              <a:rPr lang="en-US" dirty="0">
                <a:ea typeface="+mn-lt"/>
                <a:cs typeface="+mn-lt"/>
                <a:hlinkClick r:id="rId5"/>
              </a:rPr>
              <a:t>https://learn.canvas.net/courses/37/pages/study-how-do-the-three-types-of-internal-control-activities-safeguard-assets</a:t>
            </a:r>
          </a:p>
          <a:p>
            <a:r>
              <a:rPr lang="en-US" dirty="0">
                <a:ea typeface="+mn-lt"/>
                <a:cs typeface="+mn-lt"/>
                <a:hlinkClick r:id="rId6"/>
              </a:rPr>
              <a:t>https://bluestonesearchchicago.com/are-disaster-recovery-plans-necessary-for-organizations/</a:t>
            </a: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https://www.politico.com/story/2013/02/in-cyberwar-wereour-own-worst-enemy-087998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https://sfmagazine.com/post-entry/november-2017-cybersecurity-stakeholders/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57078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292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Tw Cen MT</vt:lpstr>
      <vt:lpstr>ShapesVTI</vt:lpstr>
      <vt:lpstr>Information Management and Technology</vt:lpstr>
      <vt:lpstr>Security Analyst Responsibilities</vt:lpstr>
      <vt:lpstr>IT Security Policies and Standards</vt:lpstr>
      <vt:lpstr>Disaster Recovery Plan (DRP)</vt:lpstr>
      <vt:lpstr>Typical person working</vt:lpstr>
      <vt:lpstr>Stakeholders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Chen</dc:creator>
  <cp:lastModifiedBy>William Chen</cp:lastModifiedBy>
  <cp:revision>227</cp:revision>
  <dcterms:created xsi:type="dcterms:W3CDTF">2020-09-01T17:58:12Z</dcterms:created>
  <dcterms:modified xsi:type="dcterms:W3CDTF">2020-09-01T23:14:38Z</dcterms:modified>
</cp:coreProperties>
</file>